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2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8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5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B3A86-C7FC-3540-9DCC-A9C789D21A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A94BE-7BCE-2646-998B-45CEF6B33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BFA20-5F03-F04D-9FE0-F91921152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35A6D-F5D0-D640-BEBD-C9625711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5BEF-3BAF-204A-8B95-AE2A9CBE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5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90E11-DD48-A146-92CC-9EE7E665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48EC1-7C72-A448-A659-9137BDCF6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440CB-61A8-3B48-903E-B20D35CF0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6D483-002C-7449-9A06-54D04D3BA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CEC89-53AB-0440-8977-66BE9B08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8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807E04-04B9-AF47-BD6D-EF051D13F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68281-CC53-734E-81A2-B8CE9A3E8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1D6E4-70AF-2C4B-9399-59C27002E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95747-B6B2-B146-8CCF-5CB1A0424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EC359-1477-4546-9007-94E688F2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D43F-7DFE-A04C-82A7-2B66F8994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6A11A-DBDE-3F4D-BD0E-77B7EBF74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C4489-C7EE-B048-911A-8B181E0F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FF83F-D75D-A741-A28E-40C2265D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3C863-6FF4-CB44-9B7F-718E41D1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0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360B-D265-7249-80E3-6E1BC3D7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32974-4C5E-C94E-95F8-FBB535F4E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FC8D5-CEE7-E34A-B9C3-1F6970FE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A5AE1-057C-EA48-89B5-53F1C45D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FE724-4CE2-FC47-9D1D-CAFB163E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3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90BB6-1341-554D-84A3-ADB401E8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EBCE9-5857-1A4A-98A5-8C99A6B37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6DD2A-B30C-A240-B81E-171093290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C2926-6B78-BD42-8A88-5DE8B5AC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81524-5AB5-B546-B905-56D4DAC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555DF-91DC-B745-8984-F6F7F1A3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9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9193-39A2-114B-91B5-E17803F1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75D47-F493-FA44-8EC4-FA60ADE6B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B2594-CDBB-574E-BECD-BA682E79C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F510E-AE20-AB4B-8015-BB644A613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B8DC2-DA3A-5543-9CBC-26B696A160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00BA6C-136C-0D42-A26C-A961F4F1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7AA56F-D923-E444-B954-97C523F2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38B7A6-41B5-0643-B8D0-23FE8FDD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6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C6C31-05A0-1945-95B9-FBDA5F2E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09FAB-77FC-E34E-BE60-4A4E892A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AFC0D-16AD-214F-9A40-FDDC1AE78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9A7B0-74EF-DD4E-A4EB-99FDD1FA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158F00-5576-744F-AA9B-F49A22AA5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095AEB-24A9-EE43-B72F-F37ED240F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7EEB7-7566-D54B-BC09-28CBBF90F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8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53098-B5F9-6844-8060-9EB6E9858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8D2F5-9F55-AF4D-B923-346CDD3BD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5DBA1-88FD-204D-AAF4-C28CC4183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B7D19-0466-2E40-AC26-7448479C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A969F-7CC4-DB4F-B934-3D6F612D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F56F2-E6C0-B04B-A5D4-6816242C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33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D216-41B2-AD44-9B0D-5B9FC52F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61C23-90A0-B44D-985A-8069699478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5814A-8AA4-0948-A689-6CC2BAEE6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51B1A-BCA4-AC4D-8519-D2AD180E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EAAA9-7601-8145-A004-FC27D00E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10F0E-B119-8549-BABD-57CEBDF66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2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B0FAF-73D3-4149-87D8-EFAE0CDBB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639D0-D6FD-7544-A61F-925B600BF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BF96A-A6F8-724A-8FD1-A01220930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566B7-0C89-FE4F-899D-4E9A7D68FFF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26C5E-F065-494A-8D26-75C2C4C9D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9633F-790C-134F-B31E-3987F8BB7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8058F-52CC-8044-95C6-3EDC11EF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5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F56D7B-B8FC-BA4D-9FB8-5CCE7DBE5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74" y="1369430"/>
            <a:ext cx="6448087" cy="2431787"/>
          </a:xfrm>
          <a:prstGeom prst="rect">
            <a:avLst/>
          </a:prstGeom>
        </p:spPr>
      </p:pic>
      <p:pic>
        <p:nvPicPr>
          <p:cNvPr id="8" name="Picture 7" descr="A picture containing outdoor, building, truck, sitting&#10;&#10;Description automatically generated">
            <a:extLst>
              <a:ext uri="{FF2B5EF4-FFF2-40B4-BE49-F238E27FC236}">
                <a16:creationId xmlns:a16="http://schemas.microsoft.com/office/drawing/2014/main" id="{5E71F200-24C0-E04E-8DB3-50B0776E14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4461" y="381810"/>
            <a:ext cx="5207539" cy="612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58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3500" y="369651"/>
            <a:ext cx="5768500" cy="6128426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Gutter Cleaning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95370" y="6352161"/>
            <a:ext cx="36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816AA-F350-5843-BDD2-B93503911096}"/>
              </a:ext>
            </a:extLst>
          </p:cNvPr>
          <p:cNvSpPr/>
          <p:nvPr/>
        </p:nvSpPr>
        <p:spPr>
          <a:xfrm>
            <a:off x="797667" y="1760604"/>
            <a:ext cx="50843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Gutter cleaning manually or using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SkyVac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systems. 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Nationwide coverage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Six-monthly or Yearly service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80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3500" y="369651"/>
            <a:ext cx="5768500" cy="6128426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Gutter Cleaning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27277" y="635232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7" name="Picture 3" descr="Picture 3">
            <a:extLst>
              <a:ext uri="{FF2B5EF4-FFF2-40B4-BE49-F238E27FC236}">
                <a16:creationId xmlns:a16="http://schemas.microsoft.com/office/drawing/2014/main" id="{1AF84449-312F-DA46-B103-26A9EAEEED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313" y="1901039"/>
            <a:ext cx="2664298" cy="2842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7" descr="Picture 7">
            <a:extLst>
              <a:ext uri="{FF2B5EF4-FFF2-40B4-BE49-F238E27FC236}">
                <a16:creationId xmlns:a16="http://schemas.microsoft.com/office/drawing/2014/main" id="{F356C2BA-1098-DC4B-AAEB-6955AE63F5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06" y="1901758"/>
            <a:ext cx="2664297" cy="284137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9599B4-A01F-2748-8801-EF4617993B3C}"/>
              </a:ext>
            </a:extLst>
          </p:cNvPr>
          <p:cNvSpPr/>
          <p:nvPr/>
        </p:nvSpPr>
        <p:spPr>
          <a:xfrm>
            <a:off x="932805" y="4934448"/>
            <a:ext cx="2664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7C62DE-11C3-CC4D-BFDA-9B78131DD008}"/>
              </a:ext>
            </a:extLst>
          </p:cNvPr>
          <p:cNvSpPr/>
          <p:nvPr/>
        </p:nvSpPr>
        <p:spPr>
          <a:xfrm>
            <a:off x="4230313" y="4928122"/>
            <a:ext cx="2664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813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137" y="359923"/>
            <a:ext cx="7519864" cy="613815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27277" y="635232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FCF3FE-8FE9-D544-A90B-F5AA180D09E6}"/>
              </a:ext>
            </a:extLst>
          </p:cNvPr>
          <p:cNvSpPr/>
          <p:nvPr/>
        </p:nvSpPr>
        <p:spPr>
          <a:xfrm>
            <a:off x="797667" y="2202480"/>
            <a:ext cx="32587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Cladding inspections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External elements inspections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Removal and replacements if deemed unsuitable or damaged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Picture 3">
            <a:extLst>
              <a:ext uri="{FF2B5EF4-FFF2-40B4-BE49-F238E27FC236}">
                <a16:creationId xmlns:a16="http://schemas.microsoft.com/office/drawing/2014/main" id="{B9B45D82-2159-2541-B2E3-B14C316737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381" y="2202480"/>
            <a:ext cx="3164239" cy="2371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859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8502" y="369651"/>
            <a:ext cx="6423498" cy="612842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7523" y="-2619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 Surveys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27277" y="635232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FCF3FE-8FE9-D544-A90B-F5AA180D09E6}"/>
              </a:ext>
            </a:extLst>
          </p:cNvPr>
          <p:cNvSpPr/>
          <p:nvPr/>
        </p:nvSpPr>
        <p:spPr>
          <a:xfrm>
            <a:off x="797667" y="2202480"/>
            <a:ext cx="32587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Surveys completed by Rope Access or MEWP. </a:t>
            </a:r>
          </a:p>
          <a:p>
            <a:pPr lvl="0"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Photographic Evidence reports on completion including defect information.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452" y="379379"/>
            <a:ext cx="7559548" cy="610897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23" y="13634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Redecoration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27277" y="635232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FCF3FE-8FE9-D544-A90B-F5AA180D09E6}"/>
              </a:ext>
            </a:extLst>
          </p:cNvPr>
          <p:cNvSpPr/>
          <p:nvPr/>
        </p:nvSpPr>
        <p:spPr>
          <a:xfrm>
            <a:off x="797667" y="2202480"/>
            <a:ext cx="40758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Window Repainting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Façade 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Brick Tinting 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Railing decoration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5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79379"/>
            <a:ext cx="6096000" cy="6118698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 Restoration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27277" y="635232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FCF3FE-8FE9-D544-A90B-F5AA180D09E6}"/>
              </a:ext>
            </a:extLst>
          </p:cNvPr>
          <p:cNvSpPr/>
          <p:nvPr/>
        </p:nvSpPr>
        <p:spPr>
          <a:xfrm>
            <a:off x="797667" y="1964193"/>
            <a:ext cx="50681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Brick and stone repairs and restoration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(Brick, Limestone &amp; Portland Stone)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house experiences Stone Masons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Mortar replacements</a:t>
            </a:r>
          </a:p>
          <a:p>
            <a:pPr lvl="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Stone protection to reduce cleaning costs</a:t>
            </a:r>
          </a:p>
          <a:p>
            <a:pPr lvl="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7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904" y="379379"/>
            <a:ext cx="5233096" cy="6118698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Automatic Door</a:t>
            </a:r>
          </a:p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Window Maintenance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27277" y="635232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FCF3FE-8FE9-D544-A90B-F5AA180D09E6}"/>
              </a:ext>
            </a:extLst>
          </p:cNvPr>
          <p:cNvSpPr/>
          <p:nvPr/>
        </p:nvSpPr>
        <p:spPr>
          <a:xfrm>
            <a:off x="797667" y="2396511"/>
            <a:ext cx="46206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Low reactive rates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Thriving on very high first time repair and fast responses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Low works spend limit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Travelling time two hours from London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Nationwide coverage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10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9" r="-8749"/>
          <a:stretch/>
        </p:blipFill>
        <p:spPr>
          <a:xfrm>
            <a:off x="4616748" y="329304"/>
            <a:ext cx="8238000" cy="61785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Building Services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27277" y="635232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622D747-CCDD-394C-A194-69C25DC86C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67" y="1657848"/>
            <a:ext cx="5685239" cy="38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9" r="-8749"/>
          <a:stretch/>
        </p:blipFill>
        <p:spPr>
          <a:xfrm>
            <a:off x="4616748" y="329304"/>
            <a:ext cx="8238000" cy="61785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Specialism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27277" y="635232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A31BED0-4FEA-A74E-AB52-F95F8094D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80372" y="1722695"/>
            <a:ext cx="4992837" cy="3497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A08BB7-18CD-7D4F-9F04-1AA21DC06123}"/>
              </a:ext>
            </a:extLst>
          </p:cNvPr>
          <p:cNvSpPr txBox="1"/>
          <p:nvPr/>
        </p:nvSpPr>
        <p:spPr>
          <a:xfrm>
            <a:off x="1280372" y="3290500"/>
            <a:ext cx="1658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Steeplejack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FBE495-787F-244C-9202-EDD3DC3F8A40}"/>
              </a:ext>
            </a:extLst>
          </p:cNvPr>
          <p:cNvSpPr txBox="1"/>
          <p:nvPr/>
        </p:nvSpPr>
        <p:spPr>
          <a:xfrm>
            <a:off x="2865138" y="3290500"/>
            <a:ext cx="1760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High-Level Installations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75EA0-75AB-904C-8813-93D581EF8CDA}"/>
              </a:ext>
            </a:extLst>
          </p:cNvPr>
          <p:cNvSpPr txBox="1"/>
          <p:nvPr/>
        </p:nvSpPr>
        <p:spPr>
          <a:xfrm>
            <a:off x="4625678" y="3296003"/>
            <a:ext cx="1760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High-Level Reparation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82569-7B24-4248-B1EA-E9B19F9D7267}"/>
              </a:ext>
            </a:extLst>
          </p:cNvPr>
          <p:cNvSpPr txBox="1"/>
          <p:nvPr/>
        </p:nvSpPr>
        <p:spPr>
          <a:xfrm>
            <a:off x="1267732" y="5249300"/>
            <a:ext cx="1658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High-Level Cleaning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A3DD31-AEEC-0640-B4D9-7B5D86D600C6}"/>
              </a:ext>
            </a:extLst>
          </p:cNvPr>
          <p:cNvSpPr txBox="1"/>
          <p:nvPr/>
        </p:nvSpPr>
        <p:spPr>
          <a:xfrm>
            <a:off x="2852498" y="5249300"/>
            <a:ext cx="1760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Internal Cleaning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6A4630-8F01-824D-9A5E-B15075905A3A}"/>
              </a:ext>
            </a:extLst>
          </p:cNvPr>
          <p:cNvSpPr txBox="1"/>
          <p:nvPr/>
        </p:nvSpPr>
        <p:spPr>
          <a:xfrm>
            <a:off x="4625678" y="5254803"/>
            <a:ext cx="1760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48931A-730F-2C42-BF05-87DE92C2B9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962" y="4145175"/>
            <a:ext cx="1133971" cy="6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6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468058" y="445462"/>
            <a:ext cx="95039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PTGS BAS Ltd on a Page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16645" y="634403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1768852-B15E-0E45-8B9D-4E1E0BCAB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4" r="-15558"/>
          <a:stretch/>
        </p:blipFill>
        <p:spPr>
          <a:xfrm>
            <a:off x="2886738" y="1227722"/>
            <a:ext cx="9087107" cy="4338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F73EE-38EF-1B4A-8AC3-973BDE2A7624}"/>
              </a:ext>
            </a:extLst>
          </p:cNvPr>
          <p:cNvSpPr txBox="1"/>
          <p:nvPr/>
        </p:nvSpPr>
        <p:spPr>
          <a:xfrm>
            <a:off x="491284" y="1329070"/>
            <a:ext cx="213714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Welcome to PTSG Building Access Specialists Ltd - the home of high-level building access solutions for commercial, residential, industrial and public buildings.</a:t>
            </a: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Our team has many years’ experience in delivering a wide range of specialist services at height. Our unique extensive knowledge of working at height means that we can access virtually any part of any building – either internally or externally for cleaning and refurbishment purposes. The home of high-level building access solutions for commercial, industrial, public buildings and residential properties.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94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924128" y="826851"/>
            <a:ext cx="5778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87487" y="6417723"/>
            <a:ext cx="36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859DE-A940-1041-BB72-35424B5AB0C1}"/>
              </a:ext>
            </a:extLst>
          </p:cNvPr>
          <p:cNvSpPr txBox="1"/>
          <p:nvPr/>
        </p:nvSpPr>
        <p:spPr>
          <a:xfrm>
            <a:off x="924128" y="1939159"/>
            <a:ext cx="43276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lvl="0">
              <a:lnSpc>
                <a:spcPct val="2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pPr lvl="0">
              <a:lnSpc>
                <a:spcPct val="2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Organisation Structure</a:t>
            </a:r>
          </a:p>
          <a:p>
            <a:pPr lvl="0">
              <a:lnSpc>
                <a:spcPct val="2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0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16645" y="634403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F96A1-597C-B346-93D4-634687F2435E}"/>
              </a:ext>
            </a:extLst>
          </p:cNvPr>
          <p:cNvSpPr txBox="1"/>
          <p:nvPr/>
        </p:nvSpPr>
        <p:spPr>
          <a:xfrm>
            <a:off x="797667" y="826851"/>
            <a:ext cx="9503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a quotation please contact us.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7FFF47-BE7D-0843-8FEE-83B17AC4CE07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026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8" y="826851"/>
            <a:ext cx="5904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95370" y="6352161"/>
            <a:ext cx="36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7E094-1294-2841-A9F7-20206CC94768}"/>
              </a:ext>
            </a:extLst>
          </p:cNvPr>
          <p:cNvSpPr txBox="1"/>
          <p:nvPr/>
        </p:nvSpPr>
        <p:spPr>
          <a:xfrm>
            <a:off x="797668" y="1657848"/>
            <a:ext cx="7519481" cy="387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PTSG BAS Ltd began as a company called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Acescott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which was acquired by PTSG in 2014.</a:t>
            </a:r>
          </a:p>
          <a:p>
            <a:pPr marL="285750" lvl="0" indent="-28575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Acescott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ceased trading under its own name in 2019, when it began trading as PTSG Building Access Specialists Ltd.</a:t>
            </a:r>
          </a:p>
          <a:p>
            <a:pPr marL="285750" lvl="0" indent="-28575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company is London-based but has nationwide coverage.</a:t>
            </a:r>
          </a:p>
          <a:p>
            <a:pPr marL="285750" lvl="0" indent="-28575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PTSG BAS Ltd delivers specialist services in the following four areas:</a:t>
            </a:r>
          </a:p>
          <a:p>
            <a:pPr marL="742950" lvl="1" indent="-285750">
              <a:lnSpc>
                <a:spcPts val="2460"/>
              </a:lnSpc>
              <a:buFont typeface="Courier New" panose="02070309020205020404" pitchFamily="49" charset="0"/>
              <a:buChar char="o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High-Level Cleaning (Windows, Facades, Roofs)</a:t>
            </a:r>
          </a:p>
          <a:p>
            <a:pPr marL="742950" lvl="1" indent="-285750">
              <a:lnSpc>
                <a:spcPts val="2460"/>
              </a:lnSpc>
              <a:buFont typeface="Courier New" panose="02070309020205020404" pitchFamily="49" charset="0"/>
              <a:buChar char="o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Rope Access Solutions</a:t>
            </a:r>
          </a:p>
          <a:p>
            <a:pPr marL="742950" lvl="1" indent="-285750">
              <a:lnSpc>
                <a:spcPts val="2460"/>
              </a:lnSpc>
              <a:buFont typeface="Courier New" panose="02070309020205020404" pitchFamily="49" charset="0"/>
              <a:buChar char="o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Building Fabric Maintenance</a:t>
            </a:r>
          </a:p>
          <a:p>
            <a:pPr marL="742950" lvl="1" indent="-285750">
              <a:lnSpc>
                <a:spcPts val="2460"/>
              </a:lnSpc>
              <a:buFont typeface="Courier New" panose="02070309020205020404" pitchFamily="49" charset="0"/>
              <a:buChar char="o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Roof and Gutter Maintenance and repairs. </a:t>
            </a:r>
          </a:p>
          <a:p>
            <a:pPr marL="742950" lvl="1" indent="-285750">
              <a:lnSpc>
                <a:spcPts val="2460"/>
              </a:lnSpc>
              <a:buFont typeface="Courier New" panose="02070309020205020404" pitchFamily="49" charset="0"/>
              <a:buChar char="o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96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9D28E-1E34-D842-B112-D64FA1DDA3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6307" y="359922"/>
            <a:ext cx="8025694" cy="615059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8" y="826851"/>
            <a:ext cx="7898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High-Level Cleaning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95370" y="6352161"/>
            <a:ext cx="36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7E094-1294-2841-A9F7-20206CC94768}"/>
              </a:ext>
            </a:extLst>
          </p:cNvPr>
          <p:cNvSpPr txBox="1"/>
          <p:nvPr/>
        </p:nvSpPr>
        <p:spPr>
          <a:xfrm>
            <a:off x="797669" y="1828800"/>
            <a:ext cx="46790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Cleaning building façades, cladding and windows – gaining access via a building maintenance unit (BMU).</a:t>
            </a:r>
          </a:p>
          <a:p>
            <a:pPr>
              <a:lnSpc>
                <a:spcPts val="2400"/>
              </a:lnSpc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Monthly schedules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Quarterly schedules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Yearly schedules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15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9D28E-1E34-D842-B112-D64FA1DDA3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4733" y="369650"/>
            <a:ext cx="5217268" cy="6118699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High-Level Window Cleaning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95370" y="6352161"/>
            <a:ext cx="36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7E094-1294-2841-A9F7-20206CC94768}"/>
              </a:ext>
            </a:extLst>
          </p:cNvPr>
          <p:cNvSpPr txBox="1"/>
          <p:nvPr/>
        </p:nvSpPr>
        <p:spPr>
          <a:xfrm>
            <a:off x="881559" y="2828834"/>
            <a:ext cx="3599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Window cleaning by Rope Access / Abseiling.</a:t>
            </a:r>
          </a:p>
          <a:p>
            <a:endParaRPr lang="en-US" dirty="0"/>
          </a:p>
        </p:txBody>
      </p:sp>
      <p:pic>
        <p:nvPicPr>
          <p:cNvPr id="8" name="Picture 7" descr="A picture containing person, snow, person, skiing&#10;&#10;Description automatically generated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366" y="1828800"/>
            <a:ext cx="2692399" cy="368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9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9628" y="359923"/>
            <a:ext cx="6642372" cy="613815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and Wash</a:t>
            </a:r>
            <a:b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 Cleaning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95370" y="6352161"/>
            <a:ext cx="36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7E094-1294-2841-A9F7-20206CC94768}"/>
              </a:ext>
            </a:extLst>
          </p:cNvPr>
          <p:cNvSpPr txBox="1"/>
          <p:nvPr/>
        </p:nvSpPr>
        <p:spPr>
          <a:xfrm>
            <a:off x="797670" y="2470825"/>
            <a:ext cx="3414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Reach and Wash delivered Nationwide for Residential / Retail and Commercial Property companies.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9D28E-1E34-D842-B112-D64FA1DDA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47" b="-776"/>
          <a:stretch/>
        </p:blipFill>
        <p:spPr>
          <a:xfrm>
            <a:off x="3948605" y="2513241"/>
            <a:ext cx="3210952" cy="24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8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6951" y="379379"/>
            <a:ext cx="6845050" cy="6129091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 and Brick Cleaning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95370" y="6352161"/>
            <a:ext cx="36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7E094-1294-2841-A9F7-20206CC94768}"/>
              </a:ext>
            </a:extLst>
          </p:cNvPr>
          <p:cNvSpPr txBox="1"/>
          <p:nvPr/>
        </p:nvSpPr>
        <p:spPr>
          <a:xfrm>
            <a:off x="797666" y="1997839"/>
            <a:ext cx="37256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Specialist Stone Cleaning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Variety of systems: traditional jet-wash or doff steam cleaning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(approved by English Heritage)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Access by MEWP/Rope Access/Scaffolding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9D28E-1E34-D842-B112-D64FA1DDA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241" y="3909381"/>
            <a:ext cx="2543470" cy="1578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BEE20B-0707-AB42-82BB-3C7E7E4D9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241" y="2002091"/>
            <a:ext cx="2543470" cy="17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8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242" y="369652"/>
            <a:ext cx="7336760" cy="612576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Specialist Cladding Cleaning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95370" y="6352161"/>
            <a:ext cx="36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7E094-1294-2841-A9F7-20206CC94768}"/>
              </a:ext>
            </a:extLst>
          </p:cNvPr>
          <p:cNvSpPr txBox="1"/>
          <p:nvPr/>
        </p:nvSpPr>
        <p:spPr>
          <a:xfrm>
            <a:off x="797665" y="1860639"/>
            <a:ext cx="8784079" cy="1477328"/>
          </a:xfrm>
          <a:prstGeom prst="rect">
            <a:avLst/>
          </a:prstGeom>
          <a:noFill/>
        </p:spPr>
        <p:txBody>
          <a:bodyPr wrap="square" numCol="2" spcCol="61200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Restoring powder coated cladding and windows frames.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Bringing back the shine to cladding using proven methods.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9D28E-1E34-D842-B112-D64FA1DDA3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025" y="2700233"/>
            <a:ext cx="3741217" cy="2643451"/>
          </a:xfrm>
          <a:prstGeom prst="rect">
            <a:avLst/>
          </a:prstGeom>
        </p:spPr>
      </p:pic>
      <p:pic>
        <p:nvPicPr>
          <p:cNvPr id="9" name="Picture 8" descr="A picture containing building, person, air, jumping&#10;&#10;Description automatically generated">
            <a:extLst>
              <a:ext uri="{FF2B5EF4-FFF2-40B4-BE49-F238E27FC236}">
                <a16:creationId xmlns:a16="http://schemas.microsoft.com/office/drawing/2014/main" id="{CDEC8D35-ED37-E24B-BF4D-1974940DF0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525" y="2682166"/>
            <a:ext cx="3992276" cy="26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9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F62B-F57A-874C-9181-E5025E8C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752" y="379379"/>
            <a:ext cx="6969167" cy="609924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971FD8-6AEB-AC4E-BA11-46F5304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3E89-AA7A-B748-864C-D3F9E7C427D6}"/>
              </a:ext>
            </a:extLst>
          </p:cNvPr>
          <p:cNvSpPr txBox="1"/>
          <p:nvPr/>
        </p:nvSpPr>
        <p:spPr>
          <a:xfrm>
            <a:off x="797667" y="826851"/>
            <a:ext cx="95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Cleaning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A30D-71C2-E240-972C-0D37B559EF05}"/>
              </a:ext>
            </a:extLst>
          </p:cNvPr>
          <p:cNvSpPr txBox="1"/>
          <p:nvPr/>
        </p:nvSpPr>
        <p:spPr>
          <a:xfrm>
            <a:off x="11595370" y="6352161"/>
            <a:ext cx="36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2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816AA-F350-5843-BDD2-B93503911096}"/>
              </a:ext>
            </a:extLst>
          </p:cNvPr>
          <p:cNvSpPr/>
          <p:nvPr/>
        </p:nvSpPr>
        <p:spPr>
          <a:xfrm>
            <a:off x="797667" y="1759777"/>
            <a:ext cx="4354749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 washing roofs every few years can help reduce repairs costs in the long run.</a:t>
            </a:r>
          </a:p>
        </p:txBody>
      </p:sp>
      <p:pic>
        <p:nvPicPr>
          <p:cNvPr id="10" name="Picture 9" descr="A picture containing outdoor, snow, water, building&#10;&#10;Description automatically generated">
            <a:extLst>
              <a:ext uri="{FF2B5EF4-FFF2-40B4-BE49-F238E27FC236}">
                <a16:creationId xmlns:a16="http://schemas.microsoft.com/office/drawing/2014/main" id="{E3755A07-190D-1E40-8B94-877F540BF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67" y="3227423"/>
            <a:ext cx="5805524" cy="22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3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484</Words>
  <Application>Microsoft Office PowerPoint</Application>
  <PresentationFormat>Widescreen</PresentationFormat>
  <Paragraphs>112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Thierry Schoen</cp:lastModifiedBy>
  <cp:revision>30</cp:revision>
  <dcterms:created xsi:type="dcterms:W3CDTF">2020-09-28T23:09:38Z</dcterms:created>
  <dcterms:modified xsi:type="dcterms:W3CDTF">2022-02-04T11:59:24Z</dcterms:modified>
</cp:coreProperties>
</file>